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EB715-260D-4129-8276-09D8D4A7B31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87C56-158D-429C-BA2B-FDA64723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1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7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ghtYel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0"/>
            <a:ext cx="9220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81000"/>
            <a:ext cx="838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0" dirty="0">
                <a:solidFill>
                  <a:srgbClr val="45187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erry Cream Soda"/>
                <a:cs typeface="Cherry Cream Soda"/>
              </a:rPr>
              <a:t>Nothing Gold Can Stay.</a:t>
            </a:r>
            <a:endParaRPr lang="en-US" sz="8300" dirty="0">
              <a:solidFill>
                <a:srgbClr val="45187A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8735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6E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erry Cream Soda"/>
                <a:cs typeface="Cherry Cream Soda"/>
              </a:rPr>
              <a:t>By Robert Frost</a:t>
            </a:r>
            <a:endParaRPr lang="en-US" sz="4000" dirty="0">
              <a:solidFill>
                <a:srgbClr val="006E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561278"/>
            <a:ext cx="6781800" cy="2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ghtYel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9220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609601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45187A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Cherry Cream Soda"/>
                <a:cs typeface="Cherry Cream Soda"/>
              </a:rPr>
              <a:t>NOTHING GOLD CAN STAY</a:t>
            </a:r>
          </a:p>
          <a:p>
            <a:pPr algn="ctr"/>
            <a:endParaRPr lang="en-US" sz="3000" dirty="0">
              <a:latin typeface="Cherry Cream Soda"/>
              <a:cs typeface="Cherry Cream Soda"/>
            </a:endParaRP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Nature's first green is gold,</a:t>
            </a: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Her hardest hue to hold.</a:t>
            </a: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Her early leaf's a flower;</a:t>
            </a: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But only so an hour.</a:t>
            </a: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Then leaf subsides to leaf.</a:t>
            </a: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So Eden sank to grief,</a:t>
            </a: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So dawn goes down to day.</a:t>
            </a: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Nothing gold can stay.</a:t>
            </a:r>
          </a:p>
          <a:p>
            <a:pPr algn="ctr"/>
            <a:endParaRPr lang="en-US" sz="3000" dirty="0">
              <a:latin typeface="Cherry Cream Soda"/>
              <a:cs typeface="Cherry Cream Soda"/>
            </a:endParaRP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-Robert Frost</a:t>
            </a:r>
          </a:p>
        </p:txBody>
      </p:sp>
    </p:spTree>
    <p:extLst>
      <p:ext uri="{BB962C8B-B14F-4D97-AF65-F5344CB8AC3E}">
        <p14:creationId xmlns:p14="http://schemas.microsoft.com/office/powerpoint/2010/main" val="2948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htYel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9220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2316541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What </a:t>
            </a: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does "nature's first green” mean?</a:t>
            </a:r>
          </a:p>
          <a:p>
            <a:pPr marL="457200" indent="-457200"/>
            <a:endParaRPr lang="en-US" sz="3000" dirty="0">
              <a:solidFill>
                <a:srgbClr val="006E00"/>
              </a:solidFill>
              <a:latin typeface="Cherry Cream Soda"/>
              <a:cs typeface="Cherry Cream Sod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Why </a:t>
            </a: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is it "gold"?  Do you think Frost </a:t>
            </a:r>
            <a:r>
              <a:rPr lang="en-US" sz="30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means the </a:t>
            </a:r>
            <a:r>
              <a:rPr lang="en-US" sz="3000" i="1" dirty="0">
                <a:solidFill>
                  <a:srgbClr val="006E00"/>
                </a:solidFill>
                <a:latin typeface="Cherry Cream Soda"/>
                <a:cs typeface="Cherry Cream Soda"/>
              </a:rPr>
              <a:t>color</a:t>
            </a: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 gold?  What else could gold symbolize/represent?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1578858"/>
            <a:ext cx="7696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500" dirty="0" smtClean="0">
                <a:solidFill>
                  <a:srgbClr val="45187A"/>
                </a:solidFill>
                <a:latin typeface="Cherry Cream Soda"/>
                <a:cs typeface="Cherry Cream Soda"/>
              </a:rPr>
              <a:t>Nature's </a:t>
            </a:r>
            <a:r>
              <a:rPr lang="en-US" sz="3500" dirty="0">
                <a:solidFill>
                  <a:srgbClr val="45187A"/>
                </a:solidFill>
                <a:latin typeface="Cherry Cream Soda"/>
                <a:cs typeface="Cherry Cream Soda"/>
              </a:rPr>
              <a:t>first green is gold,</a:t>
            </a:r>
          </a:p>
          <a:p>
            <a:pPr marL="457200" indent="-457200"/>
            <a:endParaRPr lang="en-US" sz="2400" dirty="0"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3340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45187A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Cherry Cream Soda"/>
                <a:cs typeface="Cherry Cream Soda"/>
              </a:rPr>
              <a:t>NOTHING GOLD CAN STAY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htYel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9220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2709208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What </a:t>
            </a: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is a "hue"?</a:t>
            </a:r>
          </a:p>
          <a:p>
            <a:endParaRPr lang="en-US" sz="3000" dirty="0">
              <a:solidFill>
                <a:srgbClr val="006E00"/>
              </a:solidFill>
              <a:latin typeface="Cherry Cream Soda"/>
              <a:cs typeface="Cherry Cream Sod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Do </a:t>
            </a: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you think nature has a hard time  "holding" onto green?  </a:t>
            </a:r>
            <a:r>
              <a:rPr lang="en-US" sz="30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Why?</a:t>
            </a:r>
            <a:endParaRPr lang="en-US" sz="3000" dirty="0">
              <a:solidFill>
                <a:srgbClr val="006E00"/>
              </a:solidFill>
              <a:latin typeface="Cherry Cream Soda"/>
              <a:cs typeface="Cherry Cream Soda"/>
            </a:endParaRPr>
          </a:p>
          <a:p>
            <a:pPr marL="457200" indent="-457200"/>
            <a:endParaRPr lang="en-US" sz="2400" dirty="0">
              <a:solidFill>
                <a:srgbClr val="006E00"/>
              </a:solidFill>
              <a:latin typeface="Cherry Cream Soda"/>
              <a:cs typeface="Cherry Cream So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79207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5187A"/>
                </a:solidFill>
                <a:latin typeface="Cherry Cream Soda"/>
                <a:cs typeface="Cherry Cream Soda"/>
              </a:rPr>
              <a:t>Her </a:t>
            </a:r>
            <a:r>
              <a:rPr lang="en-US" sz="3600" dirty="0">
                <a:solidFill>
                  <a:srgbClr val="45187A"/>
                </a:solidFill>
                <a:latin typeface="Cherry Cream Soda"/>
                <a:cs typeface="Cherry Cream Soda"/>
              </a:rPr>
              <a:t>hardest hue to hold.</a:t>
            </a:r>
          </a:p>
          <a:p>
            <a:pPr marL="457200" indent="-457200"/>
            <a:endParaRPr lang="en-US" sz="2400" dirty="0"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3340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45187A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Cherry Cream Soda"/>
                <a:cs typeface="Cherry Cream Soda"/>
              </a:rPr>
              <a:t>NOTHING GOLD CAN STAY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htYel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9220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2995882"/>
            <a:ext cx="7086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What would an "early leaf" be?</a:t>
            </a:r>
          </a:p>
          <a:p>
            <a:pPr marL="457200" indent="-457200"/>
            <a:endParaRPr lang="en-US" sz="3000" dirty="0">
              <a:solidFill>
                <a:srgbClr val="006E00"/>
              </a:solidFill>
              <a:latin typeface="Cherry Cream Soda"/>
              <a:cs typeface="Cherry Cream Sod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Why </a:t>
            </a: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is it only that way for an hour?  Is </a:t>
            </a:r>
            <a:r>
              <a:rPr lang="en-US" sz="30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it really </a:t>
            </a: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an hour? What is Frost saying here?</a:t>
            </a:r>
          </a:p>
          <a:p>
            <a:pPr marL="457200" indent="-457200"/>
            <a:endParaRPr lang="en-US" sz="2400" dirty="0">
              <a:solidFill>
                <a:srgbClr val="006E00"/>
              </a:solidFill>
              <a:latin typeface="Cherry Cream Soda"/>
              <a:cs typeface="Cherry Cream So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619071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5187A"/>
                </a:solidFill>
                <a:latin typeface="Cherry Cream Soda"/>
                <a:cs typeface="Cherry Cream Soda"/>
              </a:rPr>
              <a:t>Her </a:t>
            </a:r>
            <a:r>
              <a:rPr lang="en-US" sz="3600" dirty="0">
                <a:solidFill>
                  <a:srgbClr val="45187A"/>
                </a:solidFill>
                <a:latin typeface="Cherry Cream Soda"/>
                <a:cs typeface="Cherry Cream Soda"/>
              </a:rPr>
              <a:t>early leaf's a flower;</a:t>
            </a:r>
          </a:p>
          <a:p>
            <a:pPr algn="ctr"/>
            <a:r>
              <a:rPr lang="en-US" sz="3600" dirty="0">
                <a:solidFill>
                  <a:srgbClr val="45187A"/>
                </a:solidFill>
                <a:latin typeface="Cherry Cream Soda"/>
                <a:cs typeface="Cherry Cream Soda"/>
              </a:rPr>
              <a:t>But only so an hour.</a:t>
            </a:r>
          </a:p>
          <a:p>
            <a:pPr marL="457200" indent="-457200"/>
            <a:endParaRPr lang="en-US" sz="2400" dirty="0"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3340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45187A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Cherry Cream Soda"/>
                <a:cs typeface="Cherry Cream Soda"/>
              </a:rPr>
              <a:t>NOTHING GOLD CAN STAY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htYel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9220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5240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5187A"/>
                </a:solidFill>
                <a:latin typeface="Cherry Cream Soda"/>
                <a:cs typeface="Cherry Cream Soda"/>
              </a:rPr>
              <a:t>Then </a:t>
            </a:r>
            <a:r>
              <a:rPr lang="en-US" sz="3600" dirty="0">
                <a:solidFill>
                  <a:srgbClr val="45187A"/>
                </a:solidFill>
                <a:latin typeface="Cherry Cream Soda"/>
                <a:cs typeface="Cherry Cream Soda"/>
              </a:rPr>
              <a:t>leaf subsides to leaf.</a:t>
            </a:r>
          </a:p>
          <a:p>
            <a:pPr algn="ctr"/>
            <a:r>
              <a:rPr lang="en-US" sz="3600" dirty="0">
                <a:solidFill>
                  <a:srgbClr val="45187A"/>
                </a:solidFill>
                <a:latin typeface="Cherry Cream Soda"/>
                <a:cs typeface="Cherry Cream Soda"/>
              </a:rPr>
              <a:t>So Eden sank to grief,</a:t>
            </a:r>
          </a:p>
          <a:p>
            <a:pPr algn="ctr"/>
            <a:endParaRPr lang="en-US" sz="3600" dirty="0">
              <a:solidFill>
                <a:srgbClr val="45187A"/>
              </a:solidFill>
              <a:latin typeface="Cherry Cream Soda"/>
              <a:cs typeface="Cherry Cream Soda"/>
            </a:endParaRPr>
          </a:p>
          <a:p>
            <a:pPr marL="457200" indent="-457200"/>
            <a:endParaRPr lang="en-US" sz="2400" dirty="0"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3340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45187A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Cherry Cream Soda"/>
                <a:cs typeface="Cherry Cream Soda"/>
              </a:rPr>
              <a:t>NOTHING GOLD CAN STAY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2895601"/>
            <a:ext cx="754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What does the word "subsides" mean?</a:t>
            </a:r>
          </a:p>
          <a:p>
            <a:pPr marL="457200" indent="-457200"/>
            <a:endParaRPr lang="en-US" sz="3000" dirty="0">
              <a:solidFill>
                <a:srgbClr val="006E00"/>
              </a:solidFill>
              <a:latin typeface="Cherry Cream Soda"/>
              <a:cs typeface="Cherry Cream Sod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What is "Eden"?</a:t>
            </a:r>
          </a:p>
          <a:p>
            <a:pPr marL="457200" indent="-457200"/>
            <a:endParaRPr lang="en-US" sz="3000" dirty="0">
              <a:solidFill>
                <a:srgbClr val="006E00"/>
              </a:solidFill>
              <a:latin typeface="Cherry Cream Soda"/>
              <a:cs typeface="Cherry Cream Sod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What </a:t>
            </a: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do you think is meant by the reference to "grief"?</a:t>
            </a:r>
          </a:p>
          <a:p>
            <a:pPr marL="457200" indent="-457200"/>
            <a:endParaRPr lang="en-US" sz="2400" dirty="0">
              <a:solidFill>
                <a:srgbClr val="006E00"/>
              </a:solidFill>
              <a:latin typeface="Cherry Cream Soda"/>
              <a:cs typeface="Cherry Cream Soda"/>
            </a:endParaRPr>
          </a:p>
        </p:txBody>
      </p:sp>
    </p:spTree>
    <p:extLst>
      <p:ext uri="{BB962C8B-B14F-4D97-AF65-F5344CB8AC3E}">
        <p14:creationId xmlns:p14="http://schemas.microsoft.com/office/powerpoint/2010/main" val="18824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htYel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9220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2848214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We don't typically think of dawn, or a sunrise, as "going down", as we would with dusk. Why do you think Frost worded it like this?</a:t>
            </a:r>
          </a:p>
          <a:p>
            <a:pPr marL="457200" indent="-457200"/>
            <a:endParaRPr lang="en-US" sz="3000" dirty="0">
              <a:solidFill>
                <a:srgbClr val="006E00"/>
              </a:solidFill>
              <a:latin typeface="Cherry Cream Soda"/>
              <a:cs typeface="Cherry Cream Sod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What </a:t>
            </a:r>
            <a:r>
              <a:rPr lang="en-US" sz="3000" dirty="0">
                <a:solidFill>
                  <a:srgbClr val="006E00"/>
                </a:solidFill>
                <a:latin typeface="Cherry Cream Soda"/>
                <a:cs typeface="Cherry Cream Soda"/>
              </a:rPr>
              <a:t>is meant by "nothing gold can stay"?</a:t>
            </a:r>
          </a:p>
          <a:p>
            <a:pPr marL="457200" indent="-457200"/>
            <a:endParaRPr lang="en-US" sz="2400" dirty="0">
              <a:solidFill>
                <a:srgbClr val="006E00"/>
              </a:solidFill>
              <a:latin typeface="Cherry Cream Soda"/>
              <a:cs typeface="Cherry Cream So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542871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5187A"/>
                </a:solidFill>
                <a:latin typeface="Cherry Cream Soda"/>
                <a:cs typeface="Cherry Cream Soda"/>
              </a:rPr>
              <a:t>So </a:t>
            </a:r>
            <a:r>
              <a:rPr lang="en-US" sz="3600" dirty="0">
                <a:solidFill>
                  <a:srgbClr val="45187A"/>
                </a:solidFill>
                <a:latin typeface="Cherry Cream Soda"/>
                <a:cs typeface="Cherry Cream Soda"/>
              </a:rPr>
              <a:t>dawn goes down to day.</a:t>
            </a:r>
          </a:p>
          <a:p>
            <a:pPr algn="ctr"/>
            <a:r>
              <a:rPr lang="en-US" sz="3600" dirty="0">
                <a:solidFill>
                  <a:srgbClr val="45187A"/>
                </a:solidFill>
                <a:latin typeface="Cherry Cream Soda"/>
                <a:cs typeface="Cherry Cream Soda"/>
              </a:rPr>
              <a:t>Nothing gold can stay.</a:t>
            </a:r>
          </a:p>
          <a:p>
            <a:pPr marL="457200" indent="-457200"/>
            <a:endParaRPr lang="en-US" sz="2400" dirty="0"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3340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45187A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Cherry Cream Soda"/>
                <a:cs typeface="Cherry Cream Soda"/>
              </a:rPr>
              <a:t>NOTHING GOLD CAN STAY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Yel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9220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609601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45187A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Cherry Cream Soda"/>
                <a:cs typeface="Cherry Cream Soda"/>
              </a:rPr>
              <a:t>NOTHING GOLD CAN STAY</a:t>
            </a:r>
          </a:p>
          <a:p>
            <a:pPr algn="ctr"/>
            <a:endParaRPr lang="en-US" sz="3000" dirty="0">
              <a:latin typeface="Cherry Cream Soda"/>
              <a:cs typeface="Cherry Cream Soda"/>
            </a:endParaRPr>
          </a:p>
          <a:p>
            <a:pPr algn="ctr"/>
            <a:r>
              <a:rPr lang="en-US" sz="2700" dirty="0">
                <a:latin typeface="Cherry Cream Soda"/>
                <a:cs typeface="Cherry Cream Soda"/>
              </a:rPr>
              <a:t>Nature's first green is gold,</a:t>
            </a:r>
          </a:p>
          <a:p>
            <a:pPr algn="ctr"/>
            <a:r>
              <a:rPr lang="en-US" sz="2700" dirty="0">
                <a:latin typeface="Cherry Cream Soda"/>
                <a:cs typeface="Cherry Cream Soda"/>
              </a:rPr>
              <a:t>Her hardest hue to hold.</a:t>
            </a:r>
          </a:p>
          <a:p>
            <a:pPr algn="ctr"/>
            <a:r>
              <a:rPr lang="en-US" sz="2700" dirty="0">
                <a:latin typeface="Cherry Cream Soda"/>
                <a:cs typeface="Cherry Cream Soda"/>
              </a:rPr>
              <a:t>Her early leaf's a flower;</a:t>
            </a:r>
          </a:p>
          <a:p>
            <a:pPr algn="ctr"/>
            <a:r>
              <a:rPr lang="en-US" sz="2700" dirty="0">
                <a:latin typeface="Cherry Cream Soda"/>
                <a:cs typeface="Cherry Cream Soda"/>
              </a:rPr>
              <a:t>But only so an hour.</a:t>
            </a:r>
          </a:p>
          <a:p>
            <a:pPr algn="ctr"/>
            <a:r>
              <a:rPr lang="en-US" sz="2700" dirty="0">
                <a:latin typeface="Cherry Cream Soda"/>
                <a:cs typeface="Cherry Cream Soda"/>
              </a:rPr>
              <a:t>Then leaf </a:t>
            </a:r>
            <a:r>
              <a:rPr lang="en-US" sz="2700" dirty="0">
                <a:solidFill>
                  <a:srgbClr val="FF0000"/>
                </a:solidFill>
                <a:latin typeface="Cherry Cream Soda"/>
                <a:cs typeface="Cherry Cream Soda"/>
              </a:rPr>
              <a:t>subsides </a:t>
            </a:r>
            <a:r>
              <a:rPr lang="en-US" sz="2700" dirty="0">
                <a:latin typeface="Cherry Cream Soda"/>
                <a:cs typeface="Cherry Cream Soda"/>
              </a:rPr>
              <a:t>to leaf.</a:t>
            </a:r>
          </a:p>
          <a:p>
            <a:pPr algn="ctr"/>
            <a:r>
              <a:rPr lang="en-US" sz="2700" dirty="0">
                <a:latin typeface="Cherry Cream Soda"/>
                <a:cs typeface="Cherry Cream Soda"/>
              </a:rPr>
              <a:t>So Eden </a:t>
            </a:r>
            <a:r>
              <a:rPr lang="en-US" sz="2700" dirty="0">
                <a:solidFill>
                  <a:srgbClr val="FF0000"/>
                </a:solidFill>
                <a:latin typeface="Cherry Cream Soda"/>
                <a:cs typeface="Cherry Cream Soda"/>
              </a:rPr>
              <a:t>sank </a:t>
            </a:r>
            <a:r>
              <a:rPr lang="en-US" sz="2700" dirty="0">
                <a:latin typeface="Cherry Cream Soda"/>
                <a:cs typeface="Cherry Cream Soda"/>
              </a:rPr>
              <a:t>to grief,</a:t>
            </a:r>
          </a:p>
          <a:p>
            <a:pPr algn="ctr"/>
            <a:r>
              <a:rPr lang="en-US" sz="2700" dirty="0">
                <a:latin typeface="Cherry Cream Soda"/>
                <a:cs typeface="Cherry Cream Soda"/>
              </a:rPr>
              <a:t>So dawn </a:t>
            </a:r>
            <a:r>
              <a:rPr lang="en-US" sz="2700" dirty="0">
                <a:solidFill>
                  <a:srgbClr val="FF0000"/>
                </a:solidFill>
                <a:latin typeface="Cherry Cream Soda"/>
                <a:cs typeface="Cherry Cream Soda"/>
              </a:rPr>
              <a:t>goes down </a:t>
            </a:r>
            <a:r>
              <a:rPr lang="en-US" sz="2700" dirty="0">
                <a:latin typeface="Cherry Cream Soda"/>
                <a:cs typeface="Cherry Cream Soda"/>
              </a:rPr>
              <a:t>to day.</a:t>
            </a:r>
          </a:p>
          <a:p>
            <a:pPr algn="ctr"/>
            <a:r>
              <a:rPr lang="en-US" sz="2700" dirty="0">
                <a:latin typeface="Cherry Cream Soda"/>
                <a:cs typeface="Cherry Cream Soda"/>
              </a:rPr>
              <a:t>Nothing gold can stay.</a:t>
            </a:r>
          </a:p>
          <a:p>
            <a:pPr algn="ctr"/>
            <a:endParaRPr lang="en-US" sz="3000" dirty="0">
              <a:latin typeface="Cherry Cream Soda"/>
              <a:cs typeface="Cherry Cream Soda"/>
            </a:endParaRPr>
          </a:p>
          <a:p>
            <a:pPr algn="ctr"/>
            <a:endParaRPr lang="en-US" sz="3000" dirty="0">
              <a:latin typeface="Cherry Cream Soda"/>
              <a:cs typeface="Cherry Cream Sod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57400" y="5029201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Why </a:t>
            </a:r>
            <a:r>
              <a:rPr lang="en-US" sz="2800" dirty="0">
                <a:solidFill>
                  <a:srgbClr val="006E00"/>
                </a:solidFill>
                <a:latin typeface="Cherry Cream Soda"/>
                <a:cs typeface="Cherry Cream Soda"/>
              </a:rPr>
              <a:t>do you think Frost chose to use the words in red?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E00"/>
                </a:solidFill>
                <a:latin typeface="Cherry Cream Soda"/>
                <a:cs typeface="Cherry Cream Soda"/>
              </a:rPr>
              <a:t>What </a:t>
            </a:r>
            <a:r>
              <a:rPr lang="en-US" sz="2800" dirty="0">
                <a:solidFill>
                  <a:srgbClr val="006E00"/>
                </a:solidFill>
                <a:latin typeface="Cherry Cream Soda"/>
                <a:cs typeface="Cherry Cream Soda"/>
              </a:rPr>
              <a:t>do they indicate to you?</a:t>
            </a:r>
          </a:p>
        </p:txBody>
      </p:sp>
    </p:spTree>
    <p:extLst>
      <p:ext uri="{BB962C8B-B14F-4D97-AF65-F5344CB8AC3E}">
        <p14:creationId xmlns:p14="http://schemas.microsoft.com/office/powerpoint/2010/main" val="39846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ghtYel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-76200"/>
            <a:ext cx="9220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1371601"/>
            <a:ext cx="449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>
              <a:solidFill>
                <a:srgbClr val="E3B63B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  <a:latin typeface="Cherry Cream Soda"/>
              <a:cs typeface="Cherry Cream Soda"/>
            </a:endParaRPr>
          </a:p>
          <a:p>
            <a:r>
              <a:rPr lang="en-US" sz="3000" dirty="0" smtClean="0">
                <a:latin typeface="Cherry Cream Soda"/>
                <a:cs typeface="Cherry Cream Soda"/>
              </a:rPr>
              <a:t>Do </a:t>
            </a:r>
            <a:r>
              <a:rPr lang="en-US" sz="3000" dirty="0">
                <a:latin typeface="Cherry Cream Soda"/>
                <a:cs typeface="Cherry Cream Soda"/>
              </a:rPr>
              <a:t>you think the message of this poem could apply to more than nature? What does it say about people and life in general?</a:t>
            </a:r>
          </a:p>
          <a:p>
            <a:pPr algn="ctr"/>
            <a:endParaRPr lang="en-US" sz="3000" dirty="0">
              <a:latin typeface="Cherry Cream Soda"/>
              <a:cs typeface="Cherry Cream Soda"/>
            </a:endParaRPr>
          </a:p>
          <a:p>
            <a:pPr algn="ctr"/>
            <a:endParaRPr lang="en-US" sz="3000" dirty="0">
              <a:latin typeface="Cherry Cream Soda"/>
              <a:cs typeface="Cherry Cream Soda"/>
            </a:endParaRPr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1" y="1571387"/>
            <a:ext cx="3829301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510571"/>
            <a:ext cx="6477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45187A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  <a:latin typeface="Cherry Cream Soda"/>
                <a:cs typeface="Cherry Cream Soda"/>
              </a:rPr>
              <a:t>FINAL THOUGHT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057401"/>
            <a:ext cx="3429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>
              <a:solidFill>
                <a:srgbClr val="E3B63B"/>
              </a:solidFill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  <a:latin typeface="Cherry Cream Soda"/>
              <a:cs typeface="Cherry Cream Soda"/>
            </a:endParaRP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The Outsiders </a:t>
            </a:r>
          </a:p>
          <a:p>
            <a:pPr algn="ctr"/>
            <a:r>
              <a:rPr lang="en-US" sz="3000" dirty="0">
                <a:latin typeface="Cherry Cream Soda"/>
                <a:cs typeface="Cherry Cream Soda"/>
              </a:rPr>
              <a:t>S.E. Hinton</a:t>
            </a:r>
          </a:p>
          <a:p>
            <a:pPr algn="ctr"/>
            <a:endParaRPr lang="en-US" sz="3000" dirty="0">
              <a:latin typeface="Cherry Cream Soda"/>
              <a:cs typeface="Cherry Cream Soda"/>
            </a:endParaRPr>
          </a:p>
          <a:p>
            <a:pPr algn="ctr"/>
            <a:endParaRPr lang="en-US" sz="3000" dirty="0">
              <a:latin typeface="Cherry Cream Soda"/>
              <a:cs typeface="Cherry Cream Soda"/>
            </a:endParaRPr>
          </a:p>
        </p:txBody>
      </p:sp>
    </p:spTree>
    <p:extLst>
      <p:ext uri="{BB962C8B-B14F-4D97-AF65-F5344CB8AC3E}">
        <p14:creationId xmlns:p14="http://schemas.microsoft.com/office/powerpoint/2010/main" val="2755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</TotalTime>
  <Words>389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Cherry Cream Soda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D'Astolfo</dc:creator>
  <cp:lastModifiedBy>Melissa Heaton</cp:lastModifiedBy>
  <cp:revision>11</cp:revision>
  <dcterms:created xsi:type="dcterms:W3CDTF">2015-02-19T21:49:08Z</dcterms:created>
  <dcterms:modified xsi:type="dcterms:W3CDTF">2017-11-17T14:33:58Z</dcterms:modified>
</cp:coreProperties>
</file>