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263" r:id="rId3"/>
    <p:sldId id="262" r:id="rId4"/>
    <p:sldId id="265" r:id="rId5"/>
    <p:sldId id="264" r:id="rId6"/>
    <p:sldId id="257" r:id="rId7"/>
    <p:sldId id="258" r:id="rId8"/>
    <p:sldId id="259" r:id="rId9"/>
    <p:sldId id="260" r:id="rId10"/>
    <p:sldId id="261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10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50425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8272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48001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75348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45135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03136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204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45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630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375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81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10/11/2016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742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10/11/2016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055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10/11/2016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93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363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905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60EA64-D806-43AC-9DF2-F8C432F32B4C}" type="datetimeFigureOut">
              <a:rPr lang="en-US" smtClean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91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Creating a Traditional Outline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7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6784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07628"/>
            <a:ext cx="9601196" cy="396824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V. Conclusion</a:t>
            </a:r>
          </a:p>
          <a:p>
            <a:pPr marL="0" indent="0">
              <a:buNone/>
            </a:pPr>
            <a:r>
              <a:rPr lang="en-US" dirty="0" smtClean="0"/>
              <a:t>	A. </a:t>
            </a:r>
            <a:r>
              <a:rPr lang="en-US" u="sng" dirty="0" smtClean="0"/>
              <a:t>Transition:</a:t>
            </a:r>
            <a:r>
              <a:rPr lang="en-US" dirty="0" smtClean="0"/>
              <a:t> After arriving home from the movies one night…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B. </a:t>
            </a:r>
            <a:r>
              <a:rPr lang="en-US" u="sng" dirty="0" smtClean="0"/>
              <a:t>Restatement of thesis: </a:t>
            </a:r>
            <a:r>
              <a:rPr lang="en-US" dirty="0" smtClean="0"/>
              <a:t>I decided that I was not going to be a moviegoer anymore. I was tired of the problems involved in getting to the movies and dealing with the theater itself and some of the patrons.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C. </a:t>
            </a:r>
            <a:r>
              <a:rPr lang="en-US" u="sng" dirty="0" smtClean="0"/>
              <a:t>Recommendation/Solution:</a:t>
            </a:r>
            <a:r>
              <a:rPr lang="en-US" dirty="0" smtClean="0"/>
              <a:t> I’ll be more relaxed watching box office hits in the comfort of my own living room.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637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5573" y="236483"/>
            <a:ext cx="10342179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UcPeriod"/>
            </a:pPr>
            <a:r>
              <a:rPr lang="en-US" sz="1100" dirty="0"/>
              <a:t>Introduction</a:t>
            </a:r>
          </a:p>
          <a:p>
            <a:pPr marL="1371600" lvl="2" indent="-457200">
              <a:buAutoNum type="alphaUcPeriod"/>
            </a:pPr>
            <a:r>
              <a:rPr lang="en-US" sz="1100" u="sng" dirty="0"/>
              <a:t>Hook or Lead</a:t>
            </a:r>
            <a:r>
              <a:rPr lang="en-US" sz="1100" dirty="0"/>
              <a:t>: “I am a movie fanatic…”</a:t>
            </a:r>
          </a:p>
          <a:p>
            <a:pPr marL="1371600" lvl="2" indent="-457200">
              <a:buAutoNum type="alphaUcPeriod"/>
            </a:pPr>
            <a:r>
              <a:rPr lang="en-US" sz="1100" u="sng" dirty="0"/>
              <a:t>Background Info: </a:t>
            </a:r>
            <a:r>
              <a:rPr lang="en-US" sz="1100" dirty="0"/>
              <a:t>My friends, though, have stopped asking me if I want to go out to the movies.</a:t>
            </a:r>
          </a:p>
          <a:p>
            <a:pPr marL="1371600" lvl="2" indent="-457200">
              <a:buAutoNum type="alphaUcPeriod"/>
            </a:pPr>
            <a:r>
              <a:rPr lang="en-US" sz="1100" u="sng" dirty="0"/>
              <a:t>Thesis Statement: </a:t>
            </a:r>
            <a:r>
              <a:rPr lang="en-US" sz="1100" dirty="0"/>
              <a:t>(Claim Plus Reasons)</a:t>
            </a:r>
          </a:p>
          <a:p>
            <a:pPr marL="1771650" lvl="3" indent="-400050">
              <a:buAutoNum type="romanLcPeriod"/>
            </a:pPr>
            <a:r>
              <a:rPr lang="en-US" sz="1100" u="sng" dirty="0"/>
              <a:t>Claim:</a:t>
            </a:r>
            <a:r>
              <a:rPr lang="en-US" sz="1100" dirty="0"/>
              <a:t> It is better to wait for movies to come out so you can avoid the theater.</a:t>
            </a:r>
          </a:p>
          <a:p>
            <a:pPr marL="1771650" lvl="3" indent="-400050">
              <a:buAutoNum type="romanLcPeriod"/>
            </a:pPr>
            <a:r>
              <a:rPr lang="en-US" sz="1100" u="sng" dirty="0"/>
              <a:t>Reason 1</a:t>
            </a:r>
            <a:r>
              <a:rPr lang="en-US" sz="1100" dirty="0"/>
              <a:t>: Getting to the theater presents difficulties.</a:t>
            </a:r>
          </a:p>
          <a:p>
            <a:pPr marL="1771650" lvl="3" indent="-400050">
              <a:buAutoNum type="romanLcPeriod"/>
            </a:pPr>
            <a:r>
              <a:rPr lang="en-US" sz="1100" u="sng" dirty="0"/>
              <a:t>Reason 2</a:t>
            </a:r>
            <a:r>
              <a:rPr lang="en-US" sz="1100" dirty="0"/>
              <a:t>: The theater is dirty, run-down, and uncomfortable.</a:t>
            </a:r>
          </a:p>
          <a:p>
            <a:pPr marL="1771650" lvl="3" indent="-400050">
              <a:buAutoNum type="romanLcPeriod"/>
            </a:pPr>
            <a:r>
              <a:rPr lang="en-US" sz="1100" u="sng" dirty="0"/>
              <a:t>Reason 3</a:t>
            </a:r>
            <a:r>
              <a:rPr lang="en-US" sz="1100" dirty="0"/>
              <a:t>: The actions of patrons often ruin the </a:t>
            </a:r>
            <a:r>
              <a:rPr lang="en-US" sz="1100" dirty="0" err="1"/>
              <a:t>moviegoing</a:t>
            </a:r>
            <a:r>
              <a:rPr lang="en-US" sz="1100" dirty="0"/>
              <a:t> experience</a:t>
            </a:r>
            <a:r>
              <a:rPr lang="en-US" sz="1100" dirty="0" smtClean="0"/>
              <a:t>.</a:t>
            </a:r>
          </a:p>
          <a:p>
            <a:r>
              <a:rPr lang="en-US" sz="1100" dirty="0" smtClean="0"/>
              <a:t>II. 	 Paragraph </a:t>
            </a:r>
            <a:r>
              <a:rPr lang="en-US" sz="1100" dirty="0"/>
              <a:t>2</a:t>
            </a:r>
          </a:p>
          <a:p>
            <a:pPr lvl="1"/>
            <a:r>
              <a:rPr lang="en-US" sz="1100" dirty="0" smtClean="0">
                <a:solidFill>
                  <a:schemeClr val="accent1"/>
                </a:solidFill>
              </a:rPr>
              <a:t>	A</a:t>
            </a:r>
            <a:r>
              <a:rPr lang="en-US" sz="1100" dirty="0">
                <a:solidFill>
                  <a:schemeClr val="accent1"/>
                </a:solidFill>
              </a:rPr>
              <a:t>. </a:t>
            </a:r>
            <a:r>
              <a:rPr lang="en-US" sz="1100" u="sng" dirty="0"/>
              <a:t>Topic Sentence (Transition and Reason 1):</a:t>
            </a:r>
            <a:r>
              <a:rPr lang="en-US" sz="1100" dirty="0"/>
              <a:t> First of all, just getting to the theater presents difficulties.</a:t>
            </a:r>
          </a:p>
          <a:p>
            <a:pPr lvl="1"/>
            <a:r>
              <a:rPr lang="en-US" sz="1100" dirty="0" smtClean="0">
                <a:solidFill>
                  <a:schemeClr val="accent1"/>
                </a:solidFill>
              </a:rPr>
              <a:t>	B</a:t>
            </a:r>
            <a:r>
              <a:rPr lang="en-US" sz="1100" dirty="0">
                <a:solidFill>
                  <a:schemeClr val="accent1"/>
                </a:solidFill>
              </a:rPr>
              <a:t>. </a:t>
            </a:r>
            <a:r>
              <a:rPr lang="en-US" sz="1100" u="sng" dirty="0"/>
              <a:t>Evidence:</a:t>
            </a:r>
          </a:p>
          <a:p>
            <a:pPr lvl="1"/>
            <a:r>
              <a:rPr lang="en-US" sz="1100" dirty="0"/>
              <a:t>	</a:t>
            </a:r>
            <a:r>
              <a:rPr lang="en-US" sz="1100" dirty="0" smtClean="0"/>
              <a:t>	</a:t>
            </a:r>
            <a:r>
              <a:rPr lang="en-US" sz="1100" dirty="0" smtClean="0">
                <a:solidFill>
                  <a:schemeClr val="accent1"/>
                </a:solidFill>
              </a:rPr>
              <a:t>1</a:t>
            </a:r>
            <a:r>
              <a:rPr lang="en-US" sz="1100" dirty="0">
                <a:solidFill>
                  <a:schemeClr val="accent1"/>
                </a:solidFill>
              </a:rPr>
              <a:t>. </a:t>
            </a:r>
            <a:r>
              <a:rPr lang="en-US" sz="1100" dirty="0"/>
              <a:t>Leaving home in unpleasant weather isn’t any fun.</a:t>
            </a:r>
          </a:p>
          <a:p>
            <a:pPr lvl="1"/>
            <a:r>
              <a:rPr lang="en-US" sz="1100" dirty="0"/>
              <a:t>	</a:t>
            </a:r>
            <a:r>
              <a:rPr lang="en-US" sz="1100" dirty="0" smtClean="0"/>
              <a:t>	</a:t>
            </a:r>
            <a:r>
              <a:rPr lang="en-US" sz="1100" dirty="0" smtClean="0">
                <a:solidFill>
                  <a:schemeClr val="accent1"/>
                </a:solidFill>
              </a:rPr>
              <a:t>2</a:t>
            </a:r>
            <a:r>
              <a:rPr lang="en-US" sz="1100" dirty="0"/>
              <a:t>. There is a long drive to the theater and you have to find a parking space.</a:t>
            </a:r>
          </a:p>
          <a:p>
            <a:pPr lvl="1"/>
            <a:r>
              <a:rPr lang="en-US" sz="1100" dirty="0"/>
              <a:t>	</a:t>
            </a:r>
            <a:r>
              <a:rPr lang="en-US" sz="1100" dirty="0" smtClean="0"/>
              <a:t>	</a:t>
            </a:r>
            <a:r>
              <a:rPr lang="en-US" sz="1100" dirty="0" smtClean="0">
                <a:solidFill>
                  <a:schemeClr val="accent1"/>
                </a:solidFill>
              </a:rPr>
              <a:t>3</a:t>
            </a:r>
            <a:r>
              <a:rPr lang="en-US" sz="1100" dirty="0">
                <a:solidFill>
                  <a:schemeClr val="accent1"/>
                </a:solidFill>
              </a:rPr>
              <a:t>. </a:t>
            </a:r>
            <a:r>
              <a:rPr lang="en-US" sz="1100" dirty="0"/>
              <a:t>You have to wait in line to get your tickets</a:t>
            </a:r>
            <a:r>
              <a:rPr lang="en-US" sz="1100" dirty="0" smtClean="0"/>
              <a:t>.</a:t>
            </a:r>
          </a:p>
          <a:p>
            <a:r>
              <a:rPr lang="en-US" sz="1100" dirty="0" smtClean="0"/>
              <a:t>III. 	 Paragraph </a:t>
            </a:r>
            <a:r>
              <a:rPr lang="en-US" sz="1100" dirty="0"/>
              <a:t>3</a:t>
            </a:r>
          </a:p>
          <a:p>
            <a:pPr marL="1371600" lvl="2" indent="-457200">
              <a:buAutoNum type="alphaUcPeriod"/>
            </a:pPr>
            <a:r>
              <a:rPr lang="en-US" sz="1100" u="sng" dirty="0"/>
              <a:t>Topic Sentence (Transition and Reason 2): </a:t>
            </a:r>
            <a:r>
              <a:rPr lang="en-US" sz="1100" dirty="0"/>
              <a:t>Once you have made it to the box office and gotten your tickets, you are confronted with the problems of the theater itself.</a:t>
            </a:r>
          </a:p>
          <a:p>
            <a:pPr marL="1371600" lvl="2" indent="-457200">
              <a:buAutoNum type="alphaUcPeriod"/>
            </a:pPr>
            <a:r>
              <a:rPr lang="en-US" sz="1100" u="sng" dirty="0"/>
              <a:t>Evidence:</a:t>
            </a:r>
          </a:p>
          <a:p>
            <a:pPr marL="1714500" lvl="3" indent="-342900">
              <a:buAutoNum type="arabicPeriod"/>
            </a:pPr>
            <a:r>
              <a:rPr lang="en-US" sz="1100" dirty="0"/>
              <a:t>Older theaters have musty carpets.</a:t>
            </a:r>
          </a:p>
          <a:p>
            <a:pPr marL="1714500" lvl="3" indent="-342900">
              <a:buAutoNum type="arabicPeriod"/>
            </a:pPr>
            <a:r>
              <a:rPr lang="en-US" sz="1100" dirty="0"/>
              <a:t>The seats are uncomfortable.</a:t>
            </a:r>
          </a:p>
          <a:p>
            <a:pPr marL="1714500" lvl="3" indent="-342900">
              <a:buAutoNum type="arabicPeriod"/>
            </a:pPr>
            <a:r>
              <a:rPr lang="en-US" sz="1100" dirty="0"/>
              <a:t>You can hear other movies through the walls.</a:t>
            </a:r>
          </a:p>
          <a:p>
            <a:pPr marL="1714500" lvl="3" indent="-342900">
              <a:buAutoNum type="arabicPeriod"/>
            </a:pPr>
            <a:r>
              <a:rPr lang="en-US" sz="1100" dirty="0"/>
              <a:t>The floors are </a:t>
            </a:r>
            <a:r>
              <a:rPr lang="en-US" sz="1100" dirty="0" smtClean="0"/>
              <a:t>sticky</a:t>
            </a:r>
            <a:r>
              <a:rPr lang="en-US" sz="1100" dirty="0"/>
              <a:t>.</a:t>
            </a:r>
            <a:endParaRPr lang="en-US" sz="1100" dirty="0">
              <a:solidFill>
                <a:schemeClr val="accent1"/>
              </a:solidFill>
            </a:endParaRPr>
          </a:p>
          <a:p>
            <a:r>
              <a:rPr lang="en-US" sz="1100" dirty="0" smtClean="0"/>
              <a:t>IV.	  Paragraph </a:t>
            </a:r>
            <a:r>
              <a:rPr lang="en-US" sz="1100" dirty="0"/>
              <a:t>4</a:t>
            </a:r>
          </a:p>
          <a:p>
            <a:pPr marL="1371600" lvl="2" indent="-457200">
              <a:buAutoNum type="alphaUcPeriod"/>
            </a:pPr>
            <a:r>
              <a:rPr lang="en-US" sz="1100" u="sng" dirty="0"/>
              <a:t>Topic Sentence (Transition and Reason 3): </a:t>
            </a:r>
            <a:r>
              <a:rPr lang="en-US" sz="1100" dirty="0"/>
              <a:t>Some of the patrons are even more of a problem than the theater itself.</a:t>
            </a:r>
          </a:p>
          <a:p>
            <a:pPr marL="1371600" lvl="2" indent="-457200">
              <a:buAutoNum type="alphaUcPeriod"/>
            </a:pPr>
            <a:r>
              <a:rPr lang="en-US" sz="1100" u="sng" dirty="0"/>
              <a:t>Evidence:</a:t>
            </a:r>
          </a:p>
          <a:p>
            <a:pPr marL="1714500" lvl="3" indent="-342900">
              <a:buAutoNum type="arabicPeriod"/>
            </a:pPr>
            <a:r>
              <a:rPr lang="en-US" sz="1100" dirty="0"/>
              <a:t>Little kids run up and down the aisles giggling</a:t>
            </a:r>
          </a:p>
          <a:p>
            <a:pPr marL="1714500" lvl="3" indent="-342900">
              <a:buAutoNum type="arabicPeriod"/>
            </a:pPr>
            <a:r>
              <a:rPr lang="en-US" sz="1100" dirty="0"/>
              <a:t>Adults act as if they were at home and comment loudly.</a:t>
            </a:r>
          </a:p>
          <a:p>
            <a:pPr marL="1714500" lvl="3" indent="-342900">
              <a:buAutoNum type="arabicPeriod"/>
            </a:pPr>
            <a:r>
              <a:rPr lang="en-US" sz="1100" dirty="0"/>
              <a:t>Everyone crinkles candy wrappers and drops food.</a:t>
            </a:r>
          </a:p>
          <a:p>
            <a:pPr marL="1714500" lvl="3" indent="-342900">
              <a:buAutoNum type="arabicPeriod"/>
            </a:pPr>
            <a:r>
              <a:rPr lang="en-US" sz="1100" dirty="0"/>
              <a:t>People frequently leave to go to the bathroom or concession stand.</a:t>
            </a:r>
          </a:p>
          <a:p>
            <a:pPr marL="1714500" lvl="3" indent="-342900">
              <a:buAutoNum type="arabicPeriod"/>
            </a:pPr>
            <a:r>
              <a:rPr lang="en-US" sz="1100" dirty="0"/>
              <a:t>You can be elbowed out of your armrests</a:t>
            </a:r>
            <a:r>
              <a:rPr lang="en-US" sz="1100" dirty="0" smtClean="0"/>
              <a:t>.</a:t>
            </a:r>
          </a:p>
          <a:p>
            <a:r>
              <a:rPr lang="en-US" sz="1100" dirty="0" smtClean="0"/>
              <a:t>V.	   Conclusion</a:t>
            </a:r>
            <a:endParaRPr lang="en-US" sz="1100" dirty="0"/>
          </a:p>
          <a:p>
            <a:r>
              <a:rPr lang="en-US" sz="1100" dirty="0"/>
              <a:t>	</a:t>
            </a:r>
            <a:r>
              <a:rPr lang="en-US" sz="1100" dirty="0" smtClean="0"/>
              <a:t>	A</a:t>
            </a:r>
            <a:r>
              <a:rPr lang="en-US" sz="1100" dirty="0"/>
              <a:t>. </a:t>
            </a:r>
            <a:r>
              <a:rPr lang="en-US" sz="1100" u="sng" dirty="0"/>
              <a:t>Transition:</a:t>
            </a:r>
            <a:r>
              <a:rPr lang="en-US" sz="1100" dirty="0"/>
              <a:t> After arriving home from the movies one night…</a:t>
            </a:r>
          </a:p>
          <a:p>
            <a:r>
              <a:rPr lang="en-US" sz="1100" dirty="0"/>
              <a:t>	</a:t>
            </a:r>
            <a:r>
              <a:rPr lang="en-US" sz="1100" dirty="0" smtClean="0"/>
              <a:t>	B</a:t>
            </a:r>
            <a:r>
              <a:rPr lang="en-US" sz="1100" dirty="0"/>
              <a:t>. </a:t>
            </a:r>
            <a:r>
              <a:rPr lang="en-US" sz="1100" u="sng" dirty="0"/>
              <a:t>Restatement of thesis: </a:t>
            </a:r>
            <a:r>
              <a:rPr lang="en-US" sz="1100" dirty="0"/>
              <a:t>I decided that I was not going to be a moviegoer anymore. I was tired of the </a:t>
            </a:r>
            <a:r>
              <a:rPr lang="en-US" sz="1100" dirty="0" smtClean="0"/>
              <a:t>problems </a:t>
            </a:r>
            <a:r>
              <a:rPr lang="en-US" sz="1100" dirty="0"/>
              <a:t>involved in getting to the movies and dealing with the </a:t>
            </a:r>
            <a:r>
              <a:rPr lang="en-US" sz="1100" dirty="0" smtClean="0"/>
              <a:t>			theater </a:t>
            </a:r>
            <a:r>
              <a:rPr lang="en-US" sz="1100" dirty="0"/>
              <a:t>itself and some of the patrons.</a:t>
            </a:r>
          </a:p>
          <a:p>
            <a:r>
              <a:rPr lang="en-US" sz="1100" dirty="0"/>
              <a:t>	</a:t>
            </a:r>
            <a:r>
              <a:rPr lang="en-US" sz="1100" dirty="0" smtClean="0"/>
              <a:t>	C</a:t>
            </a:r>
            <a:r>
              <a:rPr lang="en-US" sz="1100" dirty="0"/>
              <a:t>. </a:t>
            </a:r>
            <a:r>
              <a:rPr lang="en-US" sz="1100" u="sng" dirty="0"/>
              <a:t>Recommendation/Solution:</a:t>
            </a:r>
            <a:r>
              <a:rPr lang="en-US" sz="1100" dirty="0"/>
              <a:t> I’ll be more relaxed watching box office hits in the comfort of my own </a:t>
            </a:r>
            <a:r>
              <a:rPr lang="en-US" sz="1100" dirty="0" smtClean="0"/>
              <a:t>living </a:t>
            </a:r>
            <a:r>
              <a:rPr lang="en-US" sz="1100" dirty="0"/>
              <a:t>room.</a:t>
            </a:r>
          </a:p>
          <a:p>
            <a:pPr marL="342900" indent="-342900">
              <a:buAutoNum type="romanUcPeriod"/>
            </a:pPr>
            <a:endParaRPr lang="en-US" sz="1100" dirty="0"/>
          </a:p>
          <a:p>
            <a:pPr marL="400050" indent="-400050">
              <a:buAutoNum type="romanUcPeriod"/>
            </a:pP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395065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3502" y="2556932"/>
            <a:ext cx="4950373" cy="3318936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romanUcPeriod"/>
            </a:pPr>
            <a:r>
              <a:rPr lang="en-US" dirty="0" smtClean="0"/>
              <a:t>Introduction</a:t>
            </a:r>
          </a:p>
          <a:p>
            <a:pPr marL="914400" lvl="1" indent="-457200">
              <a:buAutoNum type="alphaUcPeriod"/>
            </a:pPr>
            <a:r>
              <a:rPr lang="en-US" dirty="0" smtClean="0"/>
              <a:t>Hook</a:t>
            </a:r>
          </a:p>
          <a:p>
            <a:pPr marL="914400" lvl="1" indent="-457200">
              <a:buAutoNum type="alphaUcPeriod"/>
            </a:pPr>
            <a:r>
              <a:rPr lang="en-US" dirty="0" smtClean="0"/>
              <a:t>Background Information</a:t>
            </a:r>
          </a:p>
          <a:p>
            <a:pPr marL="914400" lvl="1" indent="-457200">
              <a:buAutoNum type="alphaUcPeriod"/>
            </a:pPr>
            <a:r>
              <a:rPr lang="en-US" dirty="0" smtClean="0"/>
              <a:t>Thesis Statement (Claim plus Reasons)</a:t>
            </a:r>
          </a:p>
          <a:p>
            <a:pPr marL="1257300" lvl="2" indent="-342900">
              <a:buAutoNum type="arabicPeriod"/>
            </a:pPr>
            <a:r>
              <a:rPr lang="en-US" dirty="0" smtClean="0"/>
              <a:t>Claim</a:t>
            </a:r>
          </a:p>
          <a:p>
            <a:pPr marL="1257300" lvl="2" indent="-342900">
              <a:buAutoNum type="arabicPeriod"/>
            </a:pPr>
            <a:r>
              <a:rPr lang="en-US" dirty="0" smtClean="0"/>
              <a:t>Reason 1</a:t>
            </a:r>
          </a:p>
          <a:p>
            <a:pPr marL="1257300" lvl="2" indent="-342900">
              <a:buAutoNum type="arabicPeriod"/>
            </a:pPr>
            <a:r>
              <a:rPr lang="en-US" dirty="0" smtClean="0"/>
              <a:t>Reason 2</a:t>
            </a:r>
          </a:p>
          <a:p>
            <a:pPr marL="1257300" lvl="2" indent="-342900">
              <a:buAutoNum type="arabicPeriod"/>
            </a:pPr>
            <a:r>
              <a:rPr lang="en-US" dirty="0" smtClean="0"/>
              <a:t>Reason 3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92398" y="3042685"/>
            <a:ext cx="4903602" cy="1559163"/>
            <a:chOff x="2699056" y="2443655"/>
            <a:chExt cx="6763407" cy="2396360"/>
          </a:xfrm>
          <a:solidFill>
            <a:schemeClr val="bg2"/>
          </a:solidFill>
        </p:grpSpPr>
        <p:sp>
          <p:nvSpPr>
            <p:cNvPr id="5" name="Isosceles Triangle 4"/>
            <p:cNvSpPr/>
            <p:nvPr/>
          </p:nvSpPr>
          <p:spPr>
            <a:xfrm>
              <a:off x="2699056" y="2443655"/>
              <a:ext cx="6763407" cy="2396359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3547241" y="3105808"/>
              <a:ext cx="2533519" cy="1734207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080759" y="3137339"/>
              <a:ext cx="2574510" cy="1702675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2106894" y="3041891"/>
            <a:ext cx="3552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4"/>
                </a:solidFill>
              </a:rPr>
              <a:t>Hook and Background Info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69554" y="3997838"/>
            <a:ext cx="1549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4"/>
                </a:solidFill>
              </a:rPr>
              <a:t>Claim/Thesis</a:t>
            </a:r>
            <a:endParaRPr lang="en-US" sz="2000" dirty="0">
              <a:solidFill>
                <a:schemeClr val="accent4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171090" y="3216166"/>
            <a:ext cx="1497724" cy="31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171090" y="3442001"/>
            <a:ext cx="1497724" cy="168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486933" y="4047934"/>
            <a:ext cx="2302748" cy="168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61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Paragraphs and Counterargument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6909" y="2604366"/>
            <a:ext cx="4389391" cy="3318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I. </a:t>
            </a:r>
            <a:r>
              <a:rPr lang="en-US" sz="2000" dirty="0" smtClean="0"/>
              <a:t>Paragraph 2 (Same for all paragraphs)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>
                <a:solidFill>
                  <a:schemeClr val="accent1"/>
                </a:solidFill>
              </a:rPr>
              <a:t>A. </a:t>
            </a:r>
            <a:r>
              <a:rPr lang="en-US" sz="2000" dirty="0" smtClean="0"/>
              <a:t>Topic Sentence 				(Transition and reason 1)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>
                <a:solidFill>
                  <a:schemeClr val="accent1"/>
                </a:solidFill>
              </a:rPr>
              <a:t>B. </a:t>
            </a:r>
            <a:r>
              <a:rPr lang="en-US" sz="2000" dirty="0" smtClean="0"/>
              <a:t>Evidence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>
                <a:solidFill>
                  <a:schemeClr val="accent1"/>
                </a:solidFill>
              </a:rPr>
              <a:t>C. </a:t>
            </a:r>
            <a:r>
              <a:rPr lang="en-US" sz="2000" dirty="0" smtClean="0"/>
              <a:t>Evidence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</a:rPr>
              <a:t>	</a:t>
            </a:r>
            <a:r>
              <a:rPr lang="en-US" sz="2000" dirty="0" smtClean="0">
                <a:solidFill>
                  <a:schemeClr val="accent1"/>
                </a:solidFill>
              </a:rPr>
              <a:t>D. </a:t>
            </a:r>
            <a:r>
              <a:rPr lang="en-US" sz="2000" dirty="0" smtClean="0"/>
              <a:t>Evidence/Counterargument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</a:t>
            </a:r>
            <a:r>
              <a:rPr lang="en-US" sz="2000" dirty="0" smtClean="0">
                <a:solidFill>
                  <a:schemeClr val="accent1"/>
                </a:solidFill>
              </a:rPr>
              <a:t>1. </a:t>
            </a:r>
            <a:r>
              <a:rPr lang="en-US" sz="2000" dirty="0" smtClean="0">
                <a:solidFill>
                  <a:schemeClr val="tx1"/>
                </a:solidFill>
              </a:rPr>
              <a:t>Solution to counterargument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>
                <a:solidFill>
                  <a:schemeClr val="accent1"/>
                </a:solidFill>
              </a:rPr>
              <a:t>E. </a:t>
            </a:r>
            <a:r>
              <a:rPr lang="en-US" sz="2000" dirty="0" smtClean="0">
                <a:solidFill>
                  <a:schemeClr val="tx1"/>
                </a:solidFill>
              </a:rPr>
              <a:t>Final Statements about reason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69358" y="2534308"/>
            <a:ext cx="5776776" cy="3318936"/>
            <a:chOff x="1740310" y="1545282"/>
            <a:chExt cx="9280402" cy="4687147"/>
          </a:xfrm>
        </p:grpSpPr>
        <p:grpSp>
          <p:nvGrpSpPr>
            <p:cNvPr id="5" name="Group 4"/>
            <p:cNvGrpSpPr/>
            <p:nvPr/>
          </p:nvGrpSpPr>
          <p:grpSpPr>
            <a:xfrm>
              <a:off x="2257622" y="1545282"/>
              <a:ext cx="7646276" cy="4655822"/>
              <a:chOff x="2257622" y="1545282"/>
              <a:chExt cx="7646276" cy="4655822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2257622" y="1545282"/>
                <a:ext cx="7646276" cy="1529256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257622" y="3108565"/>
                <a:ext cx="7646276" cy="1529256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257622" y="4671848"/>
                <a:ext cx="7646276" cy="1529256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284601" y="1852710"/>
                <a:ext cx="1592317" cy="9144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284601" y="4979800"/>
                <a:ext cx="1592317" cy="122130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284600" y="3419673"/>
                <a:ext cx="1592317" cy="9144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5336622" y="1819854"/>
              <a:ext cx="1540295" cy="9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Reason 1</a:t>
              </a:r>
              <a:endParaRPr lang="en-US" sz="20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53491" y="3429246"/>
              <a:ext cx="1654531" cy="9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Reason 2</a:t>
              </a:r>
              <a:endParaRPr lang="en-US" sz="20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84598" y="5252316"/>
              <a:ext cx="1592320" cy="980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Reason 3</a:t>
              </a:r>
              <a:endParaRPr lang="en-US" sz="20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94482" y="1926406"/>
              <a:ext cx="3926230" cy="912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Details/Evidence and Warrants/Explanation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40310" y="3540352"/>
              <a:ext cx="3722592" cy="894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</a:rPr>
                <a:t>Details/Evidence and Warrants/Explanation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40310" y="5111041"/>
              <a:ext cx="3946465" cy="894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</a:rPr>
                <a:t>Details/Evidence and Warrants/Explanation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850949" y="4957602"/>
            <a:ext cx="1360227" cy="882086"/>
            <a:chOff x="9207059" y="4453230"/>
            <a:chExt cx="1555630" cy="1116604"/>
          </a:xfrm>
        </p:grpSpPr>
        <p:sp>
          <p:nvSpPr>
            <p:cNvPr id="19" name="Rectangle 18"/>
            <p:cNvSpPr/>
            <p:nvPr/>
          </p:nvSpPr>
          <p:spPr>
            <a:xfrm>
              <a:off x="9207063" y="4453230"/>
              <a:ext cx="1144868" cy="111660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207059" y="4495300"/>
              <a:ext cx="1555630" cy="89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Counter-argument</a:t>
              </a:r>
              <a:endParaRPr lang="en-US" sz="20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>
            <a:off x="6290441" y="3263462"/>
            <a:ext cx="1087821" cy="604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852013" y="5059197"/>
            <a:ext cx="920387" cy="301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966743" y="2534308"/>
            <a:ext cx="2323698" cy="2698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290441" y="2534308"/>
            <a:ext cx="1087821" cy="729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09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64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7370" y="3014427"/>
            <a:ext cx="4227783" cy="3318936"/>
          </a:xfrm>
        </p:spPr>
        <p:txBody>
          <a:bodyPr/>
          <a:lstStyle/>
          <a:p>
            <a:pPr marL="514350" indent="-514350">
              <a:buAutoNum type="romanUcPeriod"/>
            </a:pPr>
            <a:r>
              <a:rPr lang="en-US" dirty="0" smtClean="0"/>
              <a:t>Conclusion</a:t>
            </a:r>
          </a:p>
          <a:p>
            <a:pPr marL="914400" lvl="1" indent="-457200">
              <a:buAutoNum type="alphaUcPeriod"/>
            </a:pPr>
            <a:r>
              <a:rPr lang="en-US" dirty="0" smtClean="0"/>
              <a:t>Restatement of Thesis</a:t>
            </a:r>
          </a:p>
          <a:p>
            <a:pPr marL="914400" lvl="1" indent="-457200">
              <a:buAutoNum type="alphaUcPeriod"/>
            </a:pPr>
            <a:r>
              <a:rPr lang="en-US" dirty="0" smtClean="0"/>
              <a:t>Recommendation/Solution</a:t>
            </a:r>
          </a:p>
          <a:p>
            <a:pPr marL="514350" indent="-514350">
              <a:buAutoNum type="romanUcPeriod"/>
            </a:pPr>
            <a:endParaRPr lang="en-US" dirty="0"/>
          </a:p>
        </p:txBody>
      </p:sp>
      <p:sp>
        <p:nvSpPr>
          <p:cNvPr id="4" name="Flowchart: Punched Tape 3"/>
          <p:cNvSpPr/>
          <p:nvPr/>
        </p:nvSpPr>
        <p:spPr>
          <a:xfrm rot="5400000">
            <a:off x="3257599" y="5037867"/>
            <a:ext cx="1067449" cy="1200086"/>
          </a:xfrm>
          <a:prstGeom prst="flowChartPunchedTap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45577" y="5330809"/>
            <a:ext cx="2175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Conclusion and Call to Action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U-Turn Arrow 5"/>
          <p:cNvSpPr/>
          <p:nvPr/>
        </p:nvSpPr>
        <p:spPr>
          <a:xfrm rot="16200000">
            <a:off x="-667170" y="3180178"/>
            <a:ext cx="4035795" cy="1044175"/>
          </a:xfrm>
          <a:prstGeom prst="uturn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48200" y="2208889"/>
            <a:ext cx="5204123" cy="2986752"/>
            <a:chOff x="2121601" y="1545282"/>
            <a:chExt cx="9404595" cy="4714808"/>
          </a:xfrm>
        </p:grpSpPr>
        <p:grpSp>
          <p:nvGrpSpPr>
            <p:cNvPr id="8" name="Group 7"/>
            <p:cNvGrpSpPr/>
            <p:nvPr/>
          </p:nvGrpSpPr>
          <p:grpSpPr>
            <a:xfrm>
              <a:off x="2257622" y="1545282"/>
              <a:ext cx="7646276" cy="4655822"/>
              <a:chOff x="2257622" y="1545282"/>
              <a:chExt cx="7646276" cy="465582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257622" y="1545282"/>
                <a:ext cx="7646276" cy="1529256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257622" y="3108565"/>
                <a:ext cx="7646276" cy="1529256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257622" y="4671848"/>
                <a:ext cx="7646276" cy="1529256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978328" y="1852709"/>
                <a:ext cx="1929694" cy="105327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284601" y="4979800"/>
                <a:ext cx="1592317" cy="122130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284600" y="3419673"/>
                <a:ext cx="1592317" cy="9144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4978330" y="1819854"/>
              <a:ext cx="1898586" cy="1117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Reason 1</a:t>
              </a:r>
              <a:endParaRPr lang="en-US" sz="20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64720" y="3375446"/>
              <a:ext cx="1860239" cy="1117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Reason 2</a:t>
              </a:r>
              <a:endParaRPr lang="en-US" sz="20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45547" y="5142640"/>
              <a:ext cx="1898588" cy="1117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</a:rPr>
                <a:t>Reason 3</a:t>
              </a:r>
              <a:endParaRPr lang="en-US" sz="20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76916" y="1803955"/>
              <a:ext cx="4649280" cy="825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4">
                      <a:lumMod val="75000"/>
                    </a:schemeClr>
                  </a:solidFill>
                </a:rPr>
                <a:t>Details/Evidence and Warrants/Explanation</a:t>
              </a:r>
              <a:endParaRPr lang="en-US" sz="14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21601" y="3419671"/>
              <a:ext cx="4063607" cy="825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</a:rPr>
                <a:t>Details/Evidence and Warrants/Explanation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35628" y="5085265"/>
              <a:ext cx="3946466" cy="825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4">
                      <a:lumMod val="75000"/>
                    </a:schemeClr>
                  </a:solidFill>
                </a:rPr>
                <a:t>Details/Evidence and Warrants/Explanation</a:t>
              </a:r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 flipV="1">
            <a:off x="4391367" y="4189516"/>
            <a:ext cx="2640054" cy="1530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0"/>
          </p:cNvCxnSpPr>
          <p:nvPr/>
        </p:nvCxnSpPr>
        <p:spPr>
          <a:xfrm flipV="1">
            <a:off x="3733398" y="3578772"/>
            <a:ext cx="3203430" cy="1752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08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832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House Outline to Traditional Outline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1135117" y="1749972"/>
            <a:ext cx="5501149" cy="4713889"/>
            <a:chOff x="2848556" y="646327"/>
            <a:chExt cx="7421153" cy="5990955"/>
          </a:xfrm>
        </p:grpSpPr>
        <p:grpSp>
          <p:nvGrpSpPr>
            <p:cNvPr id="4" name="Group 3"/>
            <p:cNvGrpSpPr/>
            <p:nvPr/>
          </p:nvGrpSpPr>
          <p:grpSpPr>
            <a:xfrm>
              <a:off x="3480212" y="2207170"/>
              <a:ext cx="5931802" cy="3378589"/>
              <a:chOff x="1740310" y="1545282"/>
              <a:chExt cx="9280402" cy="467787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257622" y="1545282"/>
                <a:ext cx="7646276" cy="4655822"/>
                <a:chOff x="2257622" y="1545282"/>
                <a:chExt cx="7646276" cy="4655822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2257622" y="1545282"/>
                  <a:ext cx="7646276" cy="1529256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2257622" y="3108565"/>
                  <a:ext cx="7646276" cy="1529256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2257622" y="4671848"/>
                  <a:ext cx="7646276" cy="1529256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5284601" y="1852710"/>
                  <a:ext cx="1592317" cy="91440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5284601" y="4979800"/>
                  <a:ext cx="1592317" cy="1221303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5284600" y="3419673"/>
                  <a:ext cx="1592317" cy="91440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067934" y="1984959"/>
                <a:ext cx="2165223" cy="649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Reason 1</a:t>
                </a:r>
                <a:endParaRPr lang="en-US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124349" y="3263990"/>
                <a:ext cx="1909875" cy="1137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Reason 2</a:t>
                </a:r>
                <a:endParaRPr lang="en-US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145235" y="5085830"/>
                <a:ext cx="1907726" cy="1137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Reason 3</a:t>
                </a:r>
                <a:endParaRPr lang="en-US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94484" y="1926404"/>
                <a:ext cx="3926228" cy="920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Details/Evidence and Warrants/Explanation</a:t>
                </a:r>
                <a:endParaRPr lang="en-US" sz="1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740310" y="3540352"/>
                <a:ext cx="3722593" cy="920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accent4">
                        <a:lumMod val="75000"/>
                      </a:schemeClr>
                    </a:solidFill>
                  </a:rPr>
                  <a:t>Details/Evidence and Warrants/Explanation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740310" y="5111041"/>
                <a:ext cx="3946464" cy="920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accent4">
                        <a:lumMod val="75000"/>
                      </a:schemeClr>
                    </a:solidFill>
                  </a:rPr>
                  <a:t>Details/Evidence and Warrants/Explanation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8698170" y="4687747"/>
              <a:ext cx="1571539" cy="882086"/>
              <a:chOff x="9207057" y="4453230"/>
              <a:chExt cx="1797298" cy="1116604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9207063" y="4453230"/>
                <a:ext cx="1144868" cy="111660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9207057" y="4495300"/>
                <a:ext cx="1797298" cy="940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Counter-argument</a:t>
                </a:r>
                <a:endParaRPr lang="en-US" sz="16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1" name="Flowchart: Punched Tape 20"/>
            <p:cNvSpPr/>
            <p:nvPr/>
          </p:nvSpPr>
          <p:spPr>
            <a:xfrm rot="5400000">
              <a:off x="5720796" y="5503515"/>
              <a:ext cx="1067449" cy="1200086"/>
            </a:xfrm>
            <a:prstGeom prst="flowChartPunchedTap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36709" y="5628575"/>
              <a:ext cx="2433735" cy="821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4">
                      <a:lumMod val="75000"/>
                    </a:schemeClr>
                  </a:solidFill>
                </a:rPr>
                <a:t>Conclusion and Call to Action</a:t>
              </a:r>
              <a:endParaRPr lang="en-US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3810865" y="646327"/>
              <a:ext cx="4903602" cy="1559163"/>
              <a:chOff x="2699056" y="2443655"/>
              <a:chExt cx="6763407" cy="2396360"/>
            </a:xfrm>
            <a:solidFill>
              <a:schemeClr val="bg2"/>
            </a:solidFill>
          </p:grpSpPr>
          <p:sp>
            <p:nvSpPr>
              <p:cNvPr id="24" name="Isosceles Triangle 23"/>
              <p:cNvSpPr/>
              <p:nvPr/>
            </p:nvSpPr>
            <p:spPr>
              <a:xfrm>
                <a:off x="2699056" y="2443655"/>
                <a:ext cx="6763407" cy="2396359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 flipV="1">
                <a:off x="3547241" y="3105808"/>
                <a:ext cx="2533519" cy="1734207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6080759" y="3137339"/>
                <a:ext cx="2574510" cy="1702675"/>
              </a:xfrm>
              <a:prstGeom prst="line">
                <a:avLst/>
              </a:pr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U-Turn Arrow 26"/>
            <p:cNvSpPr/>
            <p:nvPr/>
          </p:nvSpPr>
          <p:spPr>
            <a:xfrm rot="16200000">
              <a:off x="1264480" y="3391074"/>
              <a:ext cx="4404616" cy="1236464"/>
            </a:xfrm>
            <a:prstGeom prst="uturnArrow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251434" y="2440837"/>
            <a:ext cx="82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Claim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39069" y="1842256"/>
            <a:ext cx="2758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4"/>
                </a:solidFill>
              </a:rPr>
              <a:t>Hook and Background Info</a:t>
            </a:r>
            <a:endParaRPr lang="en-US" sz="1400" dirty="0">
              <a:solidFill>
                <a:schemeClr val="accent4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529015" y="1749972"/>
            <a:ext cx="4522613" cy="4378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504745" y="1749972"/>
            <a:ext cx="451565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UcPeriod"/>
            </a:pPr>
            <a:r>
              <a:rPr lang="en-US" sz="1500" dirty="0"/>
              <a:t>Introduction</a:t>
            </a:r>
          </a:p>
          <a:p>
            <a:pPr marL="914400" lvl="1" indent="-457200">
              <a:buAutoNum type="alphaUcPeriod"/>
            </a:pPr>
            <a:r>
              <a:rPr lang="en-US" sz="1500" dirty="0"/>
              <a:t>Hook</a:t>
            </a:r>
          </a:p>
          <a:p>
            <a:pPr marL="914400" lvl="1" indent="-457200">
              <a:buAutoNum type="alphaUcPeriod"/>
            </a:pPr>
            <a:r>
              <a:rPr lang="en-US" sz="1500" dirty="0"/>
              <a:t>Background Information</a:t>
            </a:r>
          </a:p>
          <a:p>
            <a:pPr marL="914400" lvl="1" indent="-457200">
              <a:buAutoNum type="alphaUcPeriod"/>
            </a:pPr>
            <a:r>
              <a:rPr lang="en-US" sz="1500" dirty="0"/>
              <a:t>Thesis Statement (Claim plus Reasons)</a:t>
            </a:r>
          </a:p>
          <a:p>
            <a:pPr marL="1257300" lvl="2" indent="-342900">
              <a:buAutoNum type="arabicPeriod"/>
            </a:pPr>
            <a:r>
              <a:rPr lang="en-US" sz="1500" dirty="0"/>
              <a:t>Claim</a:t>
            </a:r>
          </a:p>
          <a:p>
            <a:pPr marL="1257300" lvl="2" indent="-342900">
              <a:buAutoNum type="arabicPeriod"/>
            </a:pPr>
            <a:r>
              <a:rPr lang="en-US" sz="1500" dirty="0"/>
              <a:t>Reason 1</a:t>
            </a:r>
          </a:p>
          <a:p>
            <a:pPr marL="1257300" lvl="2" indent="-342900">
              <a:buAutoNum type="arabicPeriod"/>
            </a:pPr>
            <a:r>
              <a:rPr lang="en-US" sz="1500" dirty="0"/>
              <a:t>Reason 2</a:t>
            </a:r>
          </a:p>
          <a:p>
            <a:pPr marL="1257300" lvl="2" indent="-342900">
              <a:buAutoNum type="arabicPeriod"/>
            </a:pPr>
            <a:r>
              <a:rPr lang="en-US" sz="1500" dirty="0"/>
              <a:t>Reason </a:t>
            </a:r>
            <a:r>
              <a:rPr lang="en-US" sz="1500" dirty="0" smtClean="0"/>
              <a:t>3</a:t>
            </a:r>
            <a:endParaRPr lang="en-US" sz="1500" dirty="0"/>
          </a:p>
          <a:p>
            <a:r>
              <a:rPr lang="en-US" sz="1500" dirty="0" smtClean="0"/>
              <a:t>II.	  Paragraph </a:t>
            </a:r>
            <a:r>
              <a:rPr lang="en-US" sz="1500" dirty="0"/>
              <a:t>2 (Same for all paragraphs)</a:t>
            </a:r>
          </a:p>
          <a:p>
            <a:r>
              <a:rPr lang="en-US" sz="1500" dirty="0" smtClean="0"/>
              <a:t>		A. Topic Sentence</a:t>
            </a:r>
            <a:r>
              <a:rPr lang="en-US" sz="1500" dirty="0"/>
              <a:t> </a:t>
            </a:r>
            <a:r>
              <a:rPr lang="en-US" sz="1500" dirty="0" smtClean="0"/>
              <a:t>(Transition </a:t>
            </a:r>
            <a:r>
              <a:rPr lang="en-US" sz="1500" dirty="0"/>
              <a:t>and reason 1)</a:t>
            </a:r>
          </a:p>
          <a:p>
            <a:r>
              <a:rPr lang="en-US" sz="1500" dirty="0" smtClean="0"/>
              <a:t>		B. Evidence</a:t>
            </a:r>
          </a:p>
          <a:p>
            <a:r>
              <a:rPr lang="en-US" sz="1500" dirty="0"/>
              <a:t>	</a:t>
            </a:r>
            <a:r>
              <a:rPr lang="en-US" sz="1500" dirty="0" smtClean="0"/>
              <a:t>	C</a:t>
            </a:r>
            <a:r>
              <a:rPr lang="en-US" sz="1500" dirty="0"/>
              <a:t>. Evidence</a:t>
            </a:r>
          </a:p>
          <a:p>
            <a:r>
              <a:rPr lang="en-US" sz="1500" dirty="0"/>
              <a:t>	</a:t>
            </a:r>
            <a:r>
              <a:rPr lang="en-US" sz="1500" dirty="0" smtClean="0"/>
              <a:t>	D</a:t>
            </a:r>
            <a:r>
              <a:rPr lang="en-US" sz="1500" dirty="0"/>
              <a:t>. Evidence/Counterargument</a:t>
            </a:r>
          </a:p>
          <a:p>
            <a:r>
              <a:rPr lang="en-US" sz="1500" dirty="0"/>
              <a:t>		</a:t>
            </a:r>
            <a:r>
              <a:rPr lang="en-US" sz="1500" dirty="0" smtClean="0"/>
              <a:t>	1</a:t>
            </a:r>
            <a:r>
              <a:rPr lang="en-US" sz="1500" dirty="0"/>
              <a:t>. Solution to counterargument</a:t>
            </a:r>
          </a:p>
          <a:p>
            <a:r>
              <a:rPr lang="en-US" sz="1500" dirty="0"/>
              <a:t>	</a:t>
            </a:r>
            <a:r>
              <a:rPr lang="en-US" sz="1500" dirty="0" smtClean="0"/>
              <a:t>	E</a:t>
            </a:r>
            <a:r>
              <a:rPr lang="en-US" sz="1500" dirty="0"/>
              <a:t>. Final Statements about </a:t>
            </a:r>
            <a:r>
              <a:rPr lang="en-US" sz="1500" dirty="0" smtClean="0"/>
              <a:t>reason</a:t>
            </a:r>
          </a:p>
          <a:p>
            <a:r>
              <a:rPr lang="en-US" sz="1500" dirty="0" smtClean="0"/>
              <a:t>III.	  Conclusion</a:t>
            </a:r>
            <a:endParaRPr lang="en-US" sz="1500" dirty="0"/>
          </a:p>
          <a:p>
            <a:pPr marL="1371600" lvl="2" indent="-457200">
              <a:buAutoNum type="alphaUcPeriod"/>
            </a:pPr>
            <a:r>
              <a:rPr lang="en-US" sz="1500" dirty="0" smtClean="0"/>
              <a:t>Restatement </a:t>
            </a:r>
            <a:r>
              <a:rPr lang="en-US" sz="1500" dirty="0"/>
              <a:t>of Thesis</a:t>
            </a:r>
          </a:p>
          <a:p>
            <a:pPr marL="1371600" lvl="2" indent="-457200">
              <a:buAutoNum type="alphaUcPeriod"/>
            </a:pPr>
            <a:r>
              <a:rPr lang="en-US" sz="1500" dirty="0"/>
              <a:t>Recommendation/Solution</a:t>
            </a:r>
          </a:p>
          <a:p>
            <a:endParaRPr lang="en-US" sz="1400" dirty="0"/>
          </a:p>
          <a:p>
            <a:pPr marL="342900" indent="-342900">
              <a:buAutoNum type="romanUcPeriod"/>
            </a:pPr>
            <a:endParaRPr lang="en-US" dirty="0" smtClean="0"/>
          </a:p>
        </p:txBody>
      </p:sp>
      <p:sp>
        <p:nvSpPr>
          <p:cNvPr id="34" name="Right Bracket 33"/>
          <p:cNvSpPr/>
          <p:nvPr/>
        </p:nvSpPr>
        <p:spPr>
          <a:xfrm>
            <a:off x="5582269" y="1848179"/>
            <a:ext cx="220036" cy="1134518"/>
          </a:xfrm>
          <a:prstGeom prst="righ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stCxn id="34" idx="2"/>
          </p:cNvCxnSpPr>
          <p:nvPr/>
        </p:nvCxnSpPr>
        <p:spPr>
          <a:xfrm>
            <a:off x="5802305" y="2415438"/>
            <a:ext cx="976867" cy="25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ight Bracket 36"/>
          <p:cNvSpPr/>
          <p:nvPr/>
        </p:nvSpPr>
        <p:spPr>
          <a:xfrm>
            <a:off x="6051219" y="3065217"/>
            <a:ext cx="290263" cy="2517371"/>
          </a:xfrm>
          <a:prstGeom prst="righ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37" idx="2"/>
          </p:cNvCxnSpPr>
          <p:nvPr/>
        </p:nvCxnSpPr>
        <p:spPr>
          <a:xfrm flipV="1">
            <a:off x="6341482" y="3939451"/>
            <a:ext cx="703239" cy="384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ight Bracket 39"/>
          <p:cNvSpPr/>
          <p:nvPr/>
        </p:nvSpPr>
        <p:spPr>
          <a:xfrm>
            <a:off x="4617013" y="5684414"/>
            <a:ext cx="273487" cy="805317"/>
          </a:xfrm>
          <a:prstGeom prst="righ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>
            <a:stCxn id="40" idx="2"/>
          </p:cNvCxnSpPr>
          <p:nvPr/>
        </p:nvCxnSpPr>
        <p:spPr>
          <a:xfrm flipV="1">
            <a:off x="4890500" y="5670176"/>
            <a:ext cx="2154221" cy="416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54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7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808711"/>
            <a:ext cx="9601196" cy="957027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86455"/>
            <a:ext cx="9601196" cy="3889413"/>
          </a:xfrm>
        </p:spPr>
        <p:txBody>
          <a:bodyPr>
            <a:normAutofit/>
          </a:bodyPr>
          <a:lstStyle/>
          <a:p>
            <a:pPr marL="514350" indent="-514350">
              <a:buAutoNum type="romanUcPeriod"/>
            </a:pPr>
            <a:r>
              <a:rPr lang="en-US" dirty="0" smtClean="0"/>
              <a:t>Introduction</a:t>
            </a:r>
          </a:p>
          <a:p>
            <a:pPr marL="914400" lvl="1" indent="-457200">
              <a:buAutoNum type="alphaUcPeriod"/>
            </a:pPr>
            <a:r>
              <a:rPr lang="en-US" u="sng" dirty="0" smtClean="0"/>
              <a:t>Hook or Lead</a:t>
            </a:r>
            <a:r>
              <a:rPr lang="en-US" dirty="0" smtClean="0"/>
              <a:t>: “I am a movie fanatic…”</a:t>
            </a:r>
          </a:p>
          <a:p>
            <a:pPr marL="914400" lvl="1" indent="-457200">
              <a:buAutoNum type="alphaUcPeriod"/>
            </a:pPr>
            <a:r>
              <a:rPr lang="en-US" u="sng" dirty="0" smtClean="0"/>
              <a:t>Background Info: </a:t>
            </a:r>
            <a:r>
              <a:rPr lang="en-US" dirty="0" smtClean="0"/>
              <a:t>My friends, though, have stopped asking me if I want to go out to the movies.</a:t>
            </a:r>
          </a:p>
          <a:p>
            <a:pPr marL="914400" lvl="1" indent="-457200">
              <a:buAutoNum type="alphaUcPeriod"/>
            </a:pPr>
            <a:r>
              <a:rPr lang="en-US" u="sng" dirty="0" smtClean="0"/>
              <a:t>Thesis Statement: </a:t>
            </a:r>
            <a:r>
              <a:rPr lang="en-US" dirty="0" smtClean="0"/>
              <a:t>(Claim </a:t>
            </a:r>
            <a:r>
              <a:rPr lang="en-US" dirty="0"/>
              <a:t>P</a:t>
            </a:r>
            <a:r>
              <a:rPr lang="en-US" dirty="0" smtClean="0"/>
              <a:t>lus Reasons)</a:t>
            </a:r>
          </a:p>
          <a:p>
            <a:pPr marL="1314450" lvl="2" indent="-400050">
              <a:buAutoNum type="romanLcPeriod"/>
            </a:pPr>
            <a:r>
              <a:rPr lang="en-US" u="sng" dirty="0" smtClean="0"/>
              <a:t>Claim:</a:t>
            </a:r>
            <a:r>
              <a:rPr lang="en-US" dirty="0" smtClean="0"/>
              <a:t> It is better to wait for movies to come out so you can avoid the theater.</a:t>
            </a:r>
          </a:p>
          <a:p>
            <a:pPr marL="1314450" lvl="2" indent="-400050">
              <a:buAutoNum type="romanLcPeriod"/>
            </a:pPr>
            <a:r>
              <a:rPr lang="en-US" u="sng" dirty="0" smtClean="0"/>
              <a:t>Reason 1</a:t>
            </a:r>
            <a:r>
              <a:rPr lang="en-US" dirty="0" smtClean="0"/>
              <a:t>: Getting to the theater presents difficulties.</a:t>
            </a:r>
          </a:p>
          <a:p>
            <a:pPr marL="1314450" lvl="2" indent="-400050">
              <a:buAutoNum type="romanLcPeriod"/>
            </a:pPr>
            <a:r>
              <a:rPr lang="en-US" u="sng" dirty="0" smtClean="0"/>
              <a:t>Reason 2</a:t>
            </a:r>
            <a:r>
              <a:rPr lang="en-US" dirty="0" smtClean="0"/>
              <a:t>: The theater is dirty, run-down, and uncomfortable.</a:t>
            </a:r>
          </a:p>
          <a:p>
            <a:pPr marL="1314450" lvl="2" indent="-400050">
              <a:buAutoNum type="romanLcPeriod"/>
            </a:pPr>
            <a:r>
              <a:rPr lang="en-US" u="sng" dirty="0" smtClean="0"/>
              <a:t>Reason 3</a:t>
            </a:r>
            <a:r>
              <a:rPr lang="en-US" dirty="0" smtClean="0"/>
              <a:t>: The actions of patrons often ruin the </a:t>
            </a:r>
            <a:r>
              <a:rPr lang="en-US" dirty="0" err="1" smtClean="0"/>
              <a:t>moviegoing</a:t>
            </a:r>
            <a:r>
              <a:rPr lang="en-US" dirty="0" smtClean="0"/>
              <a:t> experience.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56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15137"/>
          </a:xfrm>
        </p:spPr>
        <p:txBody>
          <a:bodyPr/>
          <a:lstStyle/>
          <a:p>
            <a:r>
              <a:rPr lang="en-US" dirty="0" smtClean="0"/>
              <a:t>Paragraph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86455"/>
            <a:ext cx="9601196" cy="388941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II. </a:t>
            </a:r>
            <a:r>
              <a:rPr lang="en-US" dirty="0" smtClean="0"/>
              <a:t>Paragraph 2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A. </a:t>
            </a:r>
            <a:r>
              <a:rPr lang="en-US" u="sng" dirty="0" smtClean="0"/>
              <a:t>Topic Sentence (Transition and Reason 1):</a:t>
            </a:r>
            <a:r>
              <a:rPr lang="en-US" dirty="0" smtClean="0"/>
              <a:t> First of all, just getting to the theater presents difficulties.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B. </a:t>
            </a:r>
            <a:r>
              <a:rPr lang="en-US" u="sng" dirty="0" smtClean="0"/>
              <a:t>Evidence: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chemeClr val="accent1"/>
                </a:solidFill>
              </a:rPr>
              <a:t>1</a:t>
            </a:r>
            <a:r>
              <a:rPr lang="en-US" dirty="0" smtClean="0">
                <a:solidFill>
                  <a:schemeClr val="accent1"/>
                </a:solidFill>
              </a:rPr>
              <a:t>. </a:t>
            </a:r>
            <a:r>
              <a:rPr lang="en-US" dirty="0" smtClean="0">
                <a:solidFill>
                  <a:schemeClr val="tx1"/>
                </a:solidFill>
              </a:rPr>
              <a:t>Leaving home in unpleasant weather isn’t any fun.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chemeClr val="accent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. There is a long drive to the theater and you have to find a parking space.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accent1"/>
                </a:solidFill>
              </a:rPr>
              <a:t>3. </a:t>
            </a:r>
            <a:r>
              <a:rPr lang="en-US" dirty="0" smtClean="0">
                <a:solidFill>
                  <a:schemeClr val="tx1"/>
                </a:solidFill>
              </a:rPr>
              <a:t>You have to wait in line to get your tickets.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36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047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Paragraph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39159"/>
            <a:ext cx="9601196" cy="393670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III. </a:t>
            </a:r>
            <a:r>
              <a:rPr lang="en-US" dirty="0" smtClean="0"/>
              <a:t>Paragraph 3</a:t>
            </a:r>
          </a:p>
          <a:p>
            <a:pPr marL="914400" lvl="1" indent="-457200">
              <a:buAutoNum type="alphaUcPeriod"/>
            </a:pPr>
            <a:r>
              <a:rPr lang="en-US" u="sng" dirty="0" smtClean="0"/>
              <a:t>Topic Sentence (Transition and Reason 2): </a:t>
            </a:r>
            <a:r>
              <a:rPr lang="en-US" dirty="0" smtClean="0"/>
              <a:t>Once you have made it to the box office and gotten your tickets, you are confronted with the problems of the theater itself.</a:t>
            </a:r>
          </a:p>
          <a:p>
            <a:pPr marL="914400" lvl="1" indent="-457200">
              <a:buAutoNum type="alphaUcPeriod"/>
            </a:pPr>
            <a:r>
              <a:rPr lang="en-US" u="sng" dirty="0" smtClean="0"/>
              <a:t>Evidence:</a:t>
            </a:r>
          </a:p>
          <a:p>
            <a:pPr marL="1257300" lvl="2" indent="-342900">
              <a:buAutoNum type="arabicPeriod"/>
            </a:pPr>
            <a:r>
              <a:rPr lang="en-US" dirty="0" smtClean="0"/>
              <a:t>Older theaters have musty carpets.</a:t>
            </a:r>
          </a:p>
          <a:p>
            <a:pPr marL="1257300" lvl="2" indent="-342900">
              <a:buAutoNum type="arabicPeriod"/>
            </a:pPr>
            <a:r>
              <a:rPr lang="en-US" dirty="0" smtClean="0"/>
              <a:t>The seats are uncomfortable.</a:t>
            </a:r>
          </a:p>
          <a:p>
            <a:pPr marL="1257300" lvl="2" indent="-342900">
              <a:buAutoNum type="arabicPeriod"/>
            </a:pPr>
            <a:r>
              <a:rPr lang="en-US" dirty="0" smtClean="0"/>
              <a:t>You can hear other movies through the walls.</a:t>
            </a:r>
          </a:p>
          <a:p>
            <a:pPr marL="1257300" lvl="2" indent="-342900">
              <a:buAutoNum type="arabicPeriod"/>
            </a:pPr>
            <a:r>
              <a:rPr lang="en-US" dirty="0" smtClean="0"/>
              <a:t>The floors are sticky.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26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205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Paragraph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39159"/>
            <a:ext cx="9601196" cy="393670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IV. </a:t>
            </a:r>
            <a:r>
              <a:rPr lang="en-US" dirty="0" smtClean="0"/>
              <a:t>Paragraph </a:t>
            </a:r>
            <a:r>
              <a:rPr lang="en-US" dirty="0" smtClean="0"/>
              <a:t>4</a:t>
            </a:r>
            <a:endParaRPr lang="en-US" dirty="0" smtClean="0"/>
          </a:p>
          <a:p>
            <a:pPr marL="914400" lvl="1" indent="-457200">
              <a:buAutoNum type="alphaUcPeriod"/>
            </a:pPr>
            <a:r>
              <a:rPr lang="en-US" u="sng" dirty="0" smtClean="0"/>
              <a:t>Topic Sentence (Transition and Reason 3): </a:t>
            </a:r>
            <a:r>
              <a:rPr lang="en-US" dirty="0" smtClean="0"/>
              <a:t>Some of the patrons are even more of a problem than the theater itself.</a:t>
            </a:r>
          </a:p>
          <a:p>
            <a:pPr marL="914400" lvl="1" indent="-457200">
              <a:buAutoNum type="alphaUcPeriod"/>
            </a:pPr>
            <a:r>
              <a:rPr lang="en-US" u="sng" dirty="0" smtClean="0"/>
              <a:t>Evidence:</a:t>
            </a:r>
          </a:p>
          <a:p>
            <a:pPr marL="1257300" lvl="2" indent="-342900">
              <a:buAutoNum type="arabicPeriod"/>
            </a:pPr>
            <a:r>
              <a:rPr lang="en-US" dirty="0" smtClean="0"/>
              <a:t>Little kids run up and down the aisles giggling</a:t>
            </a:r>
          </a:p>
          <a:p>
            <a:pPr marL="1257300" lvl="2" indent="-342900">
              <a:buAutoNum type="arabicPeriod"/>
            </a:pPr>
            <a:r>
              <a:rPr lang="en-US" dirty="0" smtClean="0"/>
              <a:t>Adults act as if they were at home and comment loudly.</a:t>
            </a:r>
          </a:p>
          <a:p>
            <a:pPr marL="1257300" lvl="2" indent="-342900">
              <a:buAutoNum type="arabicPeriod"/>
            </a:pPr>
            <a:r>
              <a:rPr lang="en-US" dirty="0" smtClean="0"/>
              <a:t>Everyone crinkles candy wrappers and drops food.</a:t>
            </a:r>
          </a:p>
          <a:p>
            <a:pPr marL="1257300" lvl="2" indent="-342900">
              <a:buAutoNum type="arabicPeriod"/>
            </a:pPr>
            <a:r>
              <a:rPr lang="en-US" dirty="0" smtClean="0"/>
              <a:t>People frequently leave to go to the bathroom or concession stand.</a:t>
            </a:r>
          </a:p>
          <a:p>
            <a:pPr marL="1257300" lvl="2" indent="-342900">
              <a:buAutoNum type="arabicPeriod"/>
            </a:pPr>
            <a:r>
              <a:rPr lang="en-US" dirty="0" smtClean="0"/>
              <a:t>You can be elbowed out of your armrests.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55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478</TotalTime>
  <Words>515</Words>
  <Application>Microsoft Office PowerPoint</Application>
  <PresentationFormat>Widescreen</PresentationFormat>
  <Paragraphs>139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Creating a Traditional Outline</vt:lpstr>
      <vt:lpstr>Introduction</vt:lpstr>
      <vt:lpstr>Body Paragraphs and Counterargument</vt:lpstr>
      <vt:lpstr>Conclusion</vt:lpstr>
      <vt:lpstr>House Outline to Traditional Outline</vt:lpstr>
      <vt:lpstr>Introduction</vt:lpstr>
      <vt:lpstr>Paragraph 2</vt:lpstr>
      <vt:lpstr>Paragraph 3</vt:lpstr>
      <vt:lpstr>Paragraph 4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Traditional Outline</dc:title>
  <dc:creator>Melissa Heaton</dc:creator>
  <cp:lastModifiedBy>Melissa Heaton</cp:lastModifiedBy>
  <cp:revision>17</cp:revision>
  <dcterms:created xsi:type="dcterms:W3CDTF">2016-10-10T16:26:05Z</dcterms:created>
  <dcterms:modified xsi:type="dcterms:W3CDTF">2016-10-11T16:08:19Z</dcterms:modified>
</cp:coreProperties>
</file>